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3.png" ContentType="image/png"/>
  <Override PartName="/ppt/media/image1.jpeg" ContentType="image/jpeg"/>
  <Override PartName="/ppt/media/image2.jpeg" ContentType="image/jpeg"/>
  <Override PartName="/ppt/media/image4.jpeg" ContentType="image/jpeg"/>
  <Override PartName="/ppt/media/image5.png" ContentType="image/png"/>
  <Override PartName="/ppt/media/image6.jpeg" ContentType="image/jpeg"/>
  <Override PartName="/ppt/media/image7.png" ContentType="image/png"/>
  <Override PartName="/ppt/media/image8.jpeg" ContentType="image/jpeg"/>
  <Override PartName="/ppt/media/image9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8596312" cy="6446837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AR" sz="4400" spc="-1" strike="noStrike">
                <a:latin typeface="Arial"/>
              </a:rPr>
              <a:t>Pulse para desplazar la página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2000" spc="-1" strike="noStrike">
                <a:latin typeface="Arial"/>
              </a:rPr>
              <a:t>Pulse para editar el formato de las notas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AR" sz="1400" spc="-1" strike="noStrike">
                <a:latin typeface="Times New Roman"/>
              </a:rPr>
              <a:t>&lt;cabecera&gt;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AR" sz="1400" spc="-1" strike="noStrike">
                <a:latin typeface="Times New Roman"/>
              </a:rPr>
              <a:t>&lt;fecha/hora&gt;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AR" sz="1400" spc="-1" strike="noStrike">
                <a:latin typeface="Times New Roman"/>
              </a:rPr>
              <a:t>&lt;pie de página&gt;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06B898A-CCC9-4F3D-B711-9C4487587324}" type="slidenum">
              <a:rPr b="0" lang="es-AR" sz="1400" spc="-1" strike="noStrike">
                <a:latin typeface="Times New Roman"/>
              </a:rPr>
              <a:t>&lt;número&gt;</a:t>
            </a:fld>
            <a:endParaRPr b="0" lang="es-A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s-AR" sz="2000" spc="-1" strike="noStrike"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s-AR" sz="2000" spc="-1" strike="noStrike"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s-AR" sz="2000" spc="-1" strike="noStrike"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s-AR" sz="2000" spc="-1" strike="noStrike"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s-AR" sz="20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s-AR" sz="2000" spc="-1" strike="noStrike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b="0" lang="es-AR" sz="20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29480" y="1508400"/>
            <a:ext cx="773640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29480" y="3461400"/>
            <a:ext cx="773640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29480" y="1508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393800" y="1508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29480" y="3461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393800" y="3461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29480" y="1508400"/>
            <a:ext cx="249084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045240" y="1508400"/>
            <a:ext cx="249084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661000" y="1508400"/>
            <a:ext cx="249084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29480" y="3461400"/>
            <a:ext cx="249084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045240" y="3461400"/>
            <a:ext cx="249084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661000" y="3461400"/>
            <a:ext cx="249084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29480" y="1508400"/>
            <a:ext cx="7736400" cy="37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29480" y="1508400"/>
            <a:ext cx="7736400" cy="37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29480" y="1508400"/>
            <a:ext cx="3775320" cy="37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393800" y="1508400"/>
            <a:ext cx="3775320" cy="37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44760" y="2002680"/>
            <a:ext cx="7306200" cy="640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29480" y="1508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393800" y="1508400"/>
            <a:ext cx="3775320" cy="37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29480" y="3461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29480" y="1508400"/>
            <a:ext cx="3775320" cy="37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393800" y="1508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393800" y="3461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29480" y="1508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393800" y="1508400"/>
            <a:ext cx="377532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29480" y="3461400"/>
            <a:ext cx="7736400" cy="178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44760" y="2002680"/>
            <a:ext cx="7306200" cy="1381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AR" sz="1800" spc="-1" strike="noStrike">
                <a:latin typeface="Arial"/>
              </a:rPr>
              <a:t>Pulse para editar el formato del texto de título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29480" y="1508400"/>
            <a:ext cx="7736400" cy="373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esquema del texto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-157320" y="3141000"/>
            <a:ext cx="8910000" cy="21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4400" spc="-1" strike="noStrike" cap="all">
                <a:solidFill>
                  <a:srgbClr val="ffffff"/>
                </a:solidFill>
                <a:latin typeface="Arial"/>
                <a:ea typeface="MS PGothic"/>
              </a:rPr>
              <a:t>UNIÓN arGENTINA RUGBY</a:t>
            </a:r>
            <a:endParaRPr b="0" lang="es-A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4400" spc="-1" strike="noStrike" cap="all">
                <a:solidFill>
                  <a:srgbClr val="ffffff"/>
                </a:solidFill>
                <a:latin typeface="Arial"/>
                <a:ea typeface="MS PGothic"/>
              </a:rPr>
              <a:t>2019</a:t>
            </a:r>
            <a:endParaRPr b="0" lang="es-AR" sz="4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13" descr=""/>
          <p:cNvPicPr/>
          <p:nvPr/>
        </p:nvPicPr>
        <p:blipFill>
          <a:blip r:embed="rId2"/>
          <a:stretch/>
        </p:blipFill>
        <p:spPr>
          <a:xfrm>
            <a:off x="7721640" y="5518080"/>
            <a:ext cx="981360" cy="1077120"/>
          </a:xfrm>
          <a:prstGeom prst="rect">
            <a:avLst/>
          </a:prstGeom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  <a:softEdge rad="254000"/>
          </a:effectLst>
          <a:scene3d>
            <a:camera prst="isometricOffAxis2Left"/>
            <a:lightRig dir="t" rig="threePt"/>
          </a:scene3d>
        </p:spPr>
      </p:pic>
      <p:sp>
        <p:nvSpPr>
          <p:cNvPr id="46" name="CustomShape 1"/>
          <p:cNvSpPr/>
          <p:nvPr/>
        </p:nvSpPr>
        <p:spPr>
          <a:xfrm>
            <a:off x="495360" y="1022400"/>
            <a:ext cx="7800120" cy="399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4400" spc="-1" strike="noStrike">
                <a:solidFill>
                  <a:srgbClr val="000000"/>
                </a:solidFill>
                <a:latin typeface="Arial"/>
                <a:ea typeface="Calibri"/>
              </a:rPr>
              <a:t>INFORMACIÓN </a:t>
            </a:r>
            <a:endParaRPr b="0" lang="es-A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4400" spc="-1" strike="noStrike">
                <a:solidFill>
                  <a:srgbClr val="000000"/>
                </a:solidFill>
                <a:latin typeface="Arial"/>
                <a:ea typeface="Calibri"/>
              </a:rPr>
              <a:t>IMPORTANTE</a:t>
            </a:r>
            <a:endParaRPr b="0" lang="es-A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AR" sz="3600" spc="-1" strike="noStrike">
                <a:solidFill>
                  <a:srgbClr val="000000"/>
                </a:solidFill>
                <a:latin typeface="Arial"/>
                <a:ea typeface="Calibri"/>
              </a:rPr>
              <a:t>(actualización) </a:t>
            </a:r>
            <a:endParaRPr b="0" lang="es-AR" sz="3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13" descr=""/>
          <p:cNvPicPr/>
          <p:nvPr/>
        </p:nvPicPr>
        <p:blipFill>
          <a:blip r:embed="rId2"/>
          <a:stretch/>
        </p:blipFill>
        <p:spPr>
          <a:xfrm>
            <a:off x="7721640" y="5518080"/>
            <a:ext cx="981360" cy="1077120"/>
          </a:xfrm>
          <a:prstGeom prst="rect">
            <a:avLst/>
          </a:prstGeom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  <a:softEdge rad="254000"/>
          </a:effectLst>
          <a:scene3d>
            <a:camera prst="isometricOffAxis2Left"/>
            <a:lightRig dir="t" rig="threePt"/>
          </a:scene3d>
        </p:spPr>
      </p:pic>
      <p:sp>
        <p:nvSpPr>
          <p:cNvPr id="48" name="CustomShape 1"/>
          <p:cNvSpPr/>
          <p:nvPr/>
        </p:nvSpPr>
        <p:spPr>
          <a:xfrm>
            <a:off x="736200" y="1539360"/>
            <a:ext cx="7709040" cy="447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492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El Término “Sustitución” ya no es utilizado.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21492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Reemplazo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Permanente, Temporario y Táctico son los que se utilizarán.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 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21492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Equipo de 23 jugadores. Los equipos deberán nominar al reemplazo de: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lvl="1" marL="68256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Pilar Derecho </a:t>
            </a:r>
            <a:endParaRPr b="0" lang="es-AR" sz="1600" spc="-1" strike="noStrike">
              <a:latin typeface="Arial"/>
            </a:endParaRPr>
          </a:p>
          <a:p>
            <a:pPr lvl="1" marL="68256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Hooker </a:t>
            </a:r>
            <a:endParaRPr b="0" lang="es-AR" sz="1600" spc="-1" strike="noStrike">
              <a:latin typeface="Arial"/>
            </a:endParaRPr>
          </a:p>
          <a:p>
            <a:pPr lvl="1" marL="68256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Pilar Izquierdo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21492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Reemplazo permanente (lesión).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    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Estos jugadores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NO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pueden Volver 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bajo ninguna circunstancia. 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2310840" y="260640"/>
            <a:ext cx="5410080" cy="3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3390" spc="-1" strike="noStrike" u="sng">
                <a:solidFill>
                  <a:srgbClr val="000308"/>
                </a:solidFill>
                <a:uFillTx/>
                <a:latin typeface="Arial"/>
                <a:ea typeface="DejaVu Sans"/>
              </a:rPr>
              <a:t>LEY  DE  REEMPLAZOS </a:t>
            </a:r>
            <a:endParaRPr b="0" lang="es-AR" sz="339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13" descr=""/>
          <p:cNvPicPr/>
          <p:nvPr/>
        </p:nvPicPr>
        <p:blipFill>
          <a:blip r:embed="rId2"/>
          <a:stretch/>
        </p:blipFill>
        <p:spPr>
          <a:xfrm>
            <a:off x="7721640" y="5518080"/>
            <a:ext cx="981360" cy="1077120"/>
          </a:xfrm>
          <a:prstGeom prst="rect">
            <a:avLst/>
          </a:prstGeom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  <a:softEdge rad="254000"/>
          </a:effectLst>
          <a:scene3d>
            <a:camera prst="isometricOffAxis2Left"/>
            <a:lightRig dir="t" rig="threePt"/>
          </a:scene3d>
        </p:spPr>
      </p:pic>
      <p:sp>
        <p:nvSpPr>
          <p:cNvPr id="51" name="CustomShape 1"/>
          <p:cNvSpPr/>
          <p:nvPr/>
        </p:nvSpPr>
        <p:spPr>
          <a:xfrm>
            <a:off x="2310840" y="260640"/>
            <a:ext cx="5410080" cy="3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3390" spc="-1" strike="noStrike" u="sng">
                <a:solidFill>
                  <a:srgbClr val="000308"/>
                </a:solidFill>
                <a:uFillTx/>
                <a:latin typeface="Arial"/>
                <a:ea typeface="DejaVu Sans"/>
              </a:rPr>
              <a:t>LEY  DE  REEMPLAZOS </a:t>
            </a:r>
            <a:endParaRPr b="0" lang="es-AR" sz="339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765000" y="1145880"/>
            <a:ext cx="7745040" cy="49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492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Herida sangrante - 15 minutos de tiempo real - Incluye el entretiempo.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21492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Si un Reemplazo Temporario (ej. Herida sangrante o Juego Sucio del rival) es expulsado, el jugador con sangre tampoco puede retornar al campo,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EXCEPTO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un primera línea que es requerido para mantener scrums con oposición.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21492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Si un Reemplazo Temporario (ej. Herida sangrante o Juego Sucio del rival) es amonestado, el jugador con sangre tampoco puede retornar al campo hasta el final del tiempo de suspensión,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EXCEPTO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un primera línea que es requerido para mantener scrums con oposición.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21492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El jugador retirado (generalmente un Ala), para permitir el ingreso de un primera línea, posteriormente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PUEDE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usarse como Reemplazo.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21492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No hay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Reemplazo Temporario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por Golpe en la cabeza en los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   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Torneos UAR, salvo que sea por Juego Sucio del rival</a:t>
            </a:r>
            <a:endParaRPr b="0" lang="es-AR" sz="1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13" descr=""/>
          <p:cNvPicPr/>
          <p:nvPr/>
        </p:nvPicPr>
        <p:blipFill>
          <a:blip r:embed="rId2"/>
          <a:stretch/>
        </p:blipFill>
        <p:spPr>
          <a:xfrm>
            <a:off x="7721640" y="5518080"/>
            <a:ext cx="981360" cy="1077120"/>
          </a:xfrm>
          <a:prstGeom prst="rect">
            <a:avLst/>
          </a:prstGeom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  <a:softEdge rad="254000"/>
          </a:effectLst>
          <a:scene3d>
            <a:camera prst="isometricOffAxis2Left"/>
            <a:lightRig dir="t" rig="threePt"/>
          </a:scene3d>
        </p:spPr>
      </p:pic>
      <p:sp>
        <p:nvSpPr>
          <p:cNvPr id="54" name="CustomShape 1"/>
          <p:cNvSpPr/>
          <p:nvPr/>
        </p:nvSpPr>
        <p:spPr>
          <a:xfrm>
            <a:off x="1019160" y="260640"/>
            <a:ext cx="72097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3390" spc="-1" strike="noStrike" u="sng">
                <a:solidFill>
                  <a:srgbClr val="000308"/>
                </a:solidFill>
                <a:uFillTx/>
                <a:latin typeface="Arial"/>
                <a:ea typeface="DejaVu Sans"/>
              </a:rPr>
              <a:t>PROCESO DE LOS REEMPLAZOS</a:t>
            </a:r>
            <a:endParaRPr b="0" lang="es-AR" sz="339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843840" y="1367280"/>
            <a:ext cx="7137720" cy="374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La prioridad es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que se realice el reemplazo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.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    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Si el reemplazo es legal, las planillas pueden completarse después que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    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se realiza el reemplazo.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Si el jugador recibe ayuda del médico fuera del campo (claramente lesionado) y el equipo ha informado “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reemplazo táctico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” (ex sustitución), acérquese al mánager para le aclare la situación y le explique qué tipo de </a:t>
            </a:r>
            <a:r>
              <a:rPr b="1" lang="es-AR" sz="16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reemplazo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es.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Excepcionalmente, es posible consultar al médico del partido para una aclaración. </a:t>
            </a:r>
            <a:endParaRPr b="0" lang="es-AR" sz="1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13" descr=""/>
          <p:cNvPicPr/>
          <p:nvPr/>
        </p:nvPicPr>
        <p:blipFill>
          <a:blip r:embed="rId2"/>
          <a:stretch/>
        </p:blipFill>
        <p:spPr>
          <a:xfrm>
            <a:off x="7721640" y="5518080"/>
            <a:ext cx="981360" cy="1077120"/>
          </a:xfrm>
          <a:prstGeom prst="rect">
            <a:avLst/>
          </a:prstGeom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  <a:softEdge rad="254000"/>
          </a:effectLst>
          <a:scene3d>
            <a:camera prst="isometricOffAxis2Left"/>
            <a:lightRig dir="t" rig="threePt"/>
          </a:scene3d>
        </p:spPr>
      </p:pic>
      <p:sp>
        <p:nvSpPr>
          <p:cNvPr id="57" name="CustomShape 1"/>
          <p:cNvSpPr/>
          <p:nvPr/>
        </p:nvSpPr>
        <p:spPr>
          <a:xfrm>
            <a:off x="939240" y="260640"/>
            <a:ext cx="72896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3390" spc="-1" strike="noStrike" u="sng">
                <a:solidFill>
                  <a:srgbClr val="000308"/>
                </a:solidFill>
                <a:uFillTx/>
                <a:latin typeface="Arial"/>
                <a:ea typeface="DejaVu Sans"/>
              </a:rPr>
              <a:t>PROCESO DE LOS REEMPLAZOS</a:t>
            </a:r>
            <a:endParaRPr b="0" lang="es-AR" sz="339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862560" y="1414800"/>
            <a:ext cx="7137720" cy="377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Los Reemplazos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PUEDEN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hacerse en un </a:t>
            </a:r>
            <a:r>
              <a:rPr b="1" lang="es-AR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Free Kick o en un Penal.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Si el equipo decide: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s-AR" sz="16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Jugar rápido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: no se permite el reemplazo.</a:t>
            </a:r>
            <a:endParaRPr b="0" lang="es-AR" sz="16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s-AR" sz="16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Patear al touch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: el reemplazo debe hacerse en el line. </a:t>
            </a:r>
            <a:endParaRPr b="0" lang="es-AR" sz="16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es-AR" sz="16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Kick al goal o inicio del scrum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:  permita el reemplazo.</a:t>
            </a:r>
            <a:endParaRPr b="0" lang="es-AR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Los Reemplazos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NO SE PUEDEN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hacer después de un reseteo del scrum, sin que el referee detenga el tiempo.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El jugador de reemplazo (Táctico, Temporario, Juego Sucio del rival o Tarjeta Amarilla que regresa)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PUEDE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realizar un kick a los palos. </a:t>
            </a:r>
            <a:endParaRPr b="0" lang="es-AR" sz="16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13" descr=""/>
          <p:cNvPicPr/>
          <p:nvPr/>
        </p:nvPicPr>
        <p:blipFill>
          <a:blip r:embed="rId2"/>
          <a:stretch/>
        </p:blipFill>
        <p:spPr>
          <a:xfrm>
            <a:off x="7721640" y="5518080"/>
            <a:ext cx="981360" cy="1077120"/>
          </a:xfrm>
          <a:prstGeom prst="rect">
            <a:avLst/>
          </a:prstGeom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  <a:softEdge rad="254000"/>
          </a:effectLst>
          <a:scene3d>
            <a:camera prst="isometricOffAxis2Left"/>
            <a:lightRig dir="t" rig="threePt"/>
          </a:scene3d>
        </p:spPr>
      </p:pic>
      <p:sp>
        <p:nvSpPr>
          <p:cNvPr id="60" name="CustomShape 1"/>
          <p:cNvSpPr/>
          <p:nvPr/>
        </p:nvSpPr>
        <p:spPr>
          <a:xfrm>
            <a:off x="1672560" y="138600"/>
            <a:ext cx="627984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3200" spc="-1" strike="noStrike">
                <a:solidFill>
                  <a:srgbClr val="000308"/>
                </a:solidFill>
                <a:latin typeface="Calibri"/>
                <a:ea typeface="DejaVu Sans"/>
              </a:rPr>
              <a:t>   </a:t>
            </a:r>
            <a:r>
              <a:rPr b="1" lang="es-AR" sz="3200" spc="-1" strike="noStrike" u="sng">
                <a:solidFill>
                  <a:srgbClr val="000308"/>
                </a:solidFill>
                <a:uFillTx/>
                <a:latin typeface="Arial"/>
                <a:ea typeface="DejaVu Sans"/>
              </a:rPr>
              <a:t>REEMPLAZO TÁCTICO RETORNANDO AL JUEGO</a:t>
            </a:r>
            <a:endParaRPr b="0" lang="es-AR" sz="32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920880" y="1669680"/>
            <a:ext cx="6800040" cy="349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Cuando un jugador es reemplazado tácticamente, puede regresar al campo de juego solamente por los siguientes motivos: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Un primera línea y su regreso permite que continúen los scrums con disputa.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Un jugador con una herida sangrante.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Un jugador que acaba de ser lesionado por una acción de juego sucio del rival, detectada los oficiales del partido.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      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(el jugador lesionado no puede regresar al campo) </a:t>
            </a:r>
            <a:endParaRPr b="0" lang="es-AR" sz="1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13" descr=""/>
          <p:cNvPicPr/>
          <p:nvPr/>
        </p:nvPicPr>
        <p:blipFill>
          <a:blip r:embed="rId2"/>
          <a:stretch/>
        </p:blipFill>
        <p:spPr>
          <a:xfrm>
            <a:off x="7721640" y="5518080"/>
            <a:ext cx="981360" cy="1077120"/>
          </a:xfrm>
          <a:prstGeom prst="rect">
            <a:avLst/>
          </a:prstGeom>
          <a:ln>
            <a:noFill/>
          </a:ln>
          <a:effectLst>
            <a:outerShdw algn="r" blurRad="50800" dir="10800000" dist="38100" rotWithShape="0">
              <a:srgbClr val="000000">
                <a:alpha val="40000"/>
              </a:srgbClr>
            </a:outerShdw>
            <a:softEdge rad="254000"/>
          </a:effectLst>
          <a:scene3d>
            <a:camera prst="isometricOffAxis2Left"/>
            <a:lightRig dir="t" rig="threePt"/>
          </a:scene3d>
        </p:spPr>
      </p:pic>
      <p:sp>
        <p:nvSpPr>
          <p:cNvPr id="63" name="CustomShape 1"/>
          <p:cNvSpPr/>
          <p:nvPr/>
        </p:nvSpPr>
        <p:spPr>
          <a:xfrm>
            <a:off x="528480" y="432000"/>
            <a:ext cx="788940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AR" sz="3200" spc="-1" strike="noStrike">
                <a:solidFill>
                  <a:srgbClr val="000308"/>
                </a:solidFill>
                <a:latin typeface="Calibri"/>
                <a:ea typeface="DejaVu Sans"/>
              </a:rPr>
              <a:t>   </a:t>
            </a:r>
            <a:r>
              <a:rPr b="1" lang="es-AR" sz="3200" spc="-1" strike="noStrike" u="sng">
                <a:solidFill>
                  <a:srgbClr val="000308"/>
                </a:solidFill>
                <a:uFillTx/>
                <a:latin typeface="Arial"/>
                <a:ea typeface="DejaVu Sans"/>
              </a:rPr>
              <a:t>PROCESO DE LAS TARJETAS              AMARILLAS</a:t>
            </a:r>
            <a:endParaRPr b="0" lang="es-AR" sz="32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894960" y="2316600"/>
            <a:ext cx="7156440" cy="252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Los 10 minutos comienzan una vez que el </a:t>
            </a:r>
            <a:r>
              <a:rPr b="1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tiempo vuelve a correr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después que el jugador fue retirado, </a:t>
            </a:r>
            <a:r>
              <a:rPr b="1" lang="es-AR" sz="16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NO</a:t>
            </a:r>
            <a:r>
              <a:rPr b="0" lang="es-AR" sz="16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 </a:t>
            </a:r>
            <a:r>
              <a:rPr b="1" lang="es-AR" sz="1600" spc="-1" strike="noStrike" u="sng">
                <a:solidFill>
                  <a:srgbClr val="000000"/>
                </a:solidFill>
                <a:uFillTx/>
                <a:latin typeface="Arial"/>
                <a:ea typeface="Times New Roman"/>
              </a:rPr>
              <a:t>cuando se sienta en la silla.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Es necesario registrar la información relacionada a la TA y TR para ayudar a completar el informe post-partido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                     </a:t>
            </a:r>
            <a:r>
              <a:rPr b="0" lang="es-AR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(ej. tiempo, infracción, lugar, tanteador, etc.) </a:t>
            </a:r>
            <a:endParaRPr b="0" lang="es-AR" sz="16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9530</TotalTime>
  <Application>LibreOffice/6.0.5.2$Windows_X86_64 LibreOffice_project/54c8cbb85f300ac59db32fe8a675ff7683cd5a16</Application>
  <Words>542</Words>
  <Paragraphs>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2016-06-03T19:20:26Z</dcterms:created>
  <dc:creator>whitebue</dc:creator>
  <dc:description/>
  <dc:language>es-AR</dc:language>
  <cp:lastModifiedBy>Cristian Sanchez Ruiz</cp:lastModifiedBy>
  <dcterms:modified xsi:type="dcterms:W3CDTF">2019-05-24T20:22:35Z</dcterms:modified>
  <cp:revision>466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